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312" r:id="rId9"/>
    <p:sldId id="317" r:id="rId10"/>
    <p:sldId id="318" r:id="rId11"/>
    <p:sldId id="313" r:id="rId12"/>
    <p:sldId id="311" r:id="rId13"/>
    <p:sldId id="314" r:id="rId14"/>
    <p:sldId id="315" r:id="rId15"/>
    <p:sldId id="270" r:id="rId16"/>
  </p:sldIdLst>
  <p:sldSz cx="9144000" cy="5143500" type="screen16x9"/>
  <p:notesSz cx="6858000" cy="9144000"/>
  <p:embeddedFontLst>
    <p:embeddedFont>
      <p:font typeface="Encode Sans Semi Condensed" charset="0"/>
      <p:regular r:id="rId18"/>
      <p:bold r:id="rId19"/>
    </p:embeddedFont>
    <p:embeddedFont>
      <p:font typeface="Barlow Semi Condensed" charset="0"/>
      <p:regular r:id="rId20"/>
      <p:bold r:id="rId21"/>
      <p:italic r:id="rId22"/>
      <p:boldItalic r:id="rId23"/>
    </p:embeddedFont>
    <p:embeddedFont>
      <p:font typeface="Encode Sans Semi Condensed Light" charset="0"/>
      <p:regular r:id="rId24"/>
      <p:bold r:id="rId25"/>
    </p:embeddedFont>
    <p:embeddedFont>
      <p:font typeface="Barlow Semi Condensed SemiBold" charset="0"/>
      <p:regular r:id="rId26"/>
      <p:bold r:id="rId27"/>
      <p:italic r:id="rId28"/>
      <p:boldItalic r:id="rId29"/>
    </p:embeddedFont>
    <p:embeddedFont>
      <p:font typeface="Barlow Semi Condensed Light" charset="0"/>
      <p:regular r:id="rId30"/>
      <p:bold r:id="rId31"/>
      <p:italic r:id="rId32"/>
      <p:boldItalic r:id="rId33"/>
    </p:embeddedFont>
    <p:embeddedFont>
      <p:font typeface="Do Hyeon" charset="-127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D860E07-D790-47F6-9D2A-1A6B21208F54}">
  <a:tblStyle styleId="{CD860E07-D790-47F6-9D2A-1A6B21208F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ownloads\IT_Project_Management_Tracker%20(2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[IT_Project_Management_Tracker (2).xlsx]Pivot Analysis!PivotTable1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Project Status Distribution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35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36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38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39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40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41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43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44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45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46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48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49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50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51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53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54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55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56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58"/>
        <c:spPr>
          <a:solidFill>
            <a:srgbClr val="E3008C"/>
          </a:solidFill>
          <a:ln w="19050">
            <a:solidFill>
              <a:schemeClr val="lt1"/>
            </a:solidFill>
          </a:ln>
          <a:effectLst/>
        </c:spPr>
      </c:pivotFmt>
      <c:pivotFmt>
        <c:idx val="59"/>
        <c:spPr>
          <a:solidFill>
            <a:srgbClr val="2AA0A4"/>
          </a:solidFill>
          <a:ln w="19050">
            <a:solidFill>
              <a:schemeClr val="lt1"/>
            </a:solidFill>
          </a:ln>
          <a:effectLst/>
        </c:spPr>
      </c:pivotFmt>
      <c:pivotFmt>
        <c:idx val="60"/>
        <c:spPr>
          <a:solidFill>
            <a:srgbClr val="9373C0"/>
          </a:solidFill>
          <a:ln w="19050">
            <a:solidFill>
              <a:schemeClr val="lt1"/>
            </a:solidFill>
          </a:ln>
          <a:effectLst/>
        </c:spPr>
      </c:pivotFmt>
      <c:pivotFmt>
        <c:idx val="61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rgbClr val="637CEF"/>
          </a:solidFill>
          <a:ln w="19050">
            <a:solidFill>
              <a:schemeClr val="lt1"/>
            </a:solidFill>
          </a:ln>
          <a:effectLst/>
        </c:spPr>
      </c:pivotFmt>
      <c:pivotFmt>
        <c:idx val="63"/>
        <c:spPr>
          <a:solidFill>
            <a:srgbClr val="E3008C"/>
          </a:solidFill>
          <a:ln w="19050">
            <a:solidFill>
              <a:schemeClr val="lt1"/>
            </a:solidFill>
          </a:ln>
          <a:effectLst/>
        </c:spPr>
      </c:pivotFmt>
      <c:pivotFmt>
        <c:idx val="64"/>
        <c:spPr>
          <a:solidFill>
            <a:srgbClr val="2AA0A4"/>
          </a:solidFill>
          <a:ln w="19050">
            <a:solidFill>
              <a:schemeClr val="lt1"/>
            </a:solidFill>
          </a:ln>
          <a:effectLst/>
        </c:spPr>
      </c:pivotFmt>
      <c:pivotFmt>
        <c:idx val="65"/>
        <c:spPr>
          <a:solidFill>
            <a:srgbClr val="9373C0"/>
          </a:solidFill>
          <a:ln w="19050">
            <a:solidFill>
              <a:schemeClr val="lt1"/>
            </a:solidFill>
          </a:ln>
          <a:effectLst/>
        </c:spPr>
      </c:pivotFmt>
      <c:pivotFmt>
        <c:idx val="66"/>
        <c:spPr>
          <a:ln>
            <a:solidFill>
              <a:schemeClr val="accent3">
                <a:lumMod val="50000"/>
              </a:schemeClr>
            </a:solidFill>
          </a:ln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rgbClr val="637CEF"/>
          </a:solidFill>
          <a:ln w="19050">
            <a:solidFill>
              <a:schemeClr val="accent3">
                <a:lumMod val="50000"/>
              </a:schemeClr>
            </a:solidFill>
          </a:ln>
          <a:effectLst/>
        </c:spPr>
        <c:dLbl>
          <c:idx val="0"/>
          <c:layout>
            <c:manualLayout>
              <c:x val="-0.52621959218787806"/>
              <c:y val="-5.6564628567754065E-2"/>
            </c:manualLayout>
          </c:layout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rgbClr val="E3008C"/>
          </a:solidFill>
          <a:ln w="19050">
            <a:solidFill>
              <a:schemeClr val="accent3">
                <a:lumMod val="50000"/>
              </a:schemeClr>
            </a:solidFill>
          </a:ln>
          <a:effectLst/>
        </c:spPr>
        <c:dLbl>
          <c:idx val="0"/>
          <c:layout>
            <c:manualLayout>
              <c:x val="-0.53313928641676811"/>
              <c:y val="-0.33585248212103996"/>
            </c:manualLayout>
          </c:layout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rgbClr val="2AA0A4"/>
          </a:solidFill>
          <a:ln w="19050">
            <a:solidFill>
              <a:schemeClr val="accent3">
                <a:lumMod val="50000"/>
              </a:schemeClr>
            </a:solidFill>
          </a:ln>
          <a:effectLst/>
        </c:spPr>
        <c:dLbl>
          <c:idx val="0"/>
          <c:layout>
            <c:manualLayout>
              <c:x val="-0.30892293508069635"/>
              <c:y val="-0.2368643821274703"/>
            </c:manualLayout>
          </c:layout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rgbClr val="9373C0"/>
          </a:solidFill>
          <a:ln w="19050">
            <a:solidFill>
              <a:schemeClr val="accent3">
                <a:lumMod val="50000"/>
              </a:schemeClr>
            </a:solidFill>
          </a:ln>
          <a:effectLst/>
        </c:spPr>
        <c:dLbl>
          <c:idx val="0"/>
          <c:layout>
            <c:manualLayout>
              <c:x val="-0.31747612175860374"/>
              <c:y val="-0.12373512499196208"/>
            </c:manualLayout>
          </c:layout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1"/>
        <c:spPr>
          <a:ln>
            <a:solidFill>
              <a:schemeClr val="accent3">
                <a:lumMod val="50000"/>
              </a:schemeClr>
            </a:solidFill>
          </a:ln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rgbClr val="637CEF"/>
          </a:solidFill>
          <a:ln w="19050">
            <a:solidFill>
              <a:schemeClr val="accent3">
                <a:lumMod val="50000"/>
              </a:schemeClr>
            </a:solidFill>
          </a:ln>
          <a:effectLst/>
        </c:spPr>
        <c:dLbl>
          <c:idx val="0"/>
          <c:layout>
            <c:manualLayout>
              <c:x val="-0.52621959218787806"/>
              <c:y val="-5.6564628567754065E-2"/>
            </c:manualLayout>
          </c:layout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rgbClr val="E3008C"/>
          </a:solidFill>
          <a:ln w="19050">
            <a:solidFill>
              <a:schemeClr val="accent3">
                <a:lumMod val="50000"/>
              </a:schemeClr>
            </a:solidFill>
          </a:ln>
          <a:effectLst/>
        </c:spPr>
        <c:dLbl>
          <c:idx val="0"/>
          <c:layout>
            <c:manualLayout>
              <c:x val="-0.53313928641676811"/>
              <c:y val="-0.33585248212103996"/>
            </c:manualLayout>
          </c:layout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rgbClr val="2AA0A4"/>
          </a:solidFill>
          <a:ln w="19050">
            <a:solidFill>
              <a:schemeClr val="accent3">
                <a:lumMod val="50000"/>
              </a:schemeClr>
            </a:solidFill>
          </a:ln>
          <a:effectLst/>
        </c:spPr>
        <c:dLbl>
          <c:idx val="0"/>
          <c:layout>
            <c:manualLayout>
              <c:x val="-0.30892293508069635"/>
              <c:y val="-0.2368643821274703"/>
            </c:manualLayout>
          </c:layout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rgbClr val="9373C0"/>
          </a:solidFill>
          <a:ln w="19050">
            <a:solidFill>
              <a:schemeClr val="accent3">
                <a:lumMod val="50000"/>
              </a:schemeClr>
            </a:solidFill>
          </a:ln>
          <a:effectLst/>
        </c:spPr>
        <c:dLbl>
          <c:idx val="0"/>
          <c:layout>
            <c:manualLayout>
              <c:x val="-0.31747612175860374"/>
              <c:y val="-0.12373512499196208"/>
            </c:manualLayout>
          </c:layout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6"/>
        <c:spPr>
          <a:ln>
            <a:solidFill>
              <a:srgbClr val="00B0F0"/>
            </a:solidFill>
          </a:ln>
        </c:spPr>
        <c:marker>
          <c:symbol val="none"/>
        </c:marker>
        <c:dLbl>
          <c:idx val="0"/>
          <c:spPr/>
          <c:txPr>
            <a:bodyPr anchor="b" anchorCtr="0"/>
            <a:lstStyle/>
            <a:p>
              <a:pPr>
                <a:defRPr/>
              </a:pPr>
              <a:endParaRPr lang="en-US"/>
            </a:p>
          </c:txPr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rgbClr val="637CEF"/>
          </a:solidFill>
          <a:ln w="19050">
            <a:solidFill>
              <a:srgbClr val="00B0F0"/>
            </a:solidFill>
          </a:ln>
          <a:effectLst/>
        </c:spPr>
        <c:dLbl>
          <c:idx val="0"/>
          <c:layout>
            <c:manualLayout>
              <c:x val="0.21205581890139363"/>
              <c:y val="0"/>
            </c:manualLayout>
          </c:layout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rgbClr val="E3008C"/>
          </a:solidFill>
          <a:ln w="19050">
            <a:solidFill>
              <a:srgbClr val="00B0F0"/>
            </a:solidFill>
          </a:ln>
          <a:effectLst/>
        </c:spPr>
        <c:dLbl>
          <c:idx val="0"/>
          <c:layout>
            <c:manualLayout>
              <c:x val="0.20183626136397698"/>
              <c:y val="7.9175206315313704E-2"/>
            </c:manualLayout>
          </c:layout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rgbClr val="2AA0A4"/>
          </a:solidFill>
          <a:ln w="19050">
            <a:solidFill>
              <a:srgbClr val="00B0F0"/>
            </a:solidFill>
          </a:ln>
          <a:effectLst/>
        </c:spPr>
        <c:dLbl>
          <c:idx val="0"/>
          <c:layout>
            <c:manualLayout>
              <c:x val="0.34491006688780879"/>
              <c:y val="-6.5979338596094755E-2"/>
            </c:manualLayout>
          </c:layout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rgbClr val="9373C0"/>
          </a:solidFill>
          <a:ln w="19050">
            <a:solidFill>
              <a:srgbClr val="00B0F0"/>
            </a:solidFill>
          </a:ln>
          <a:effectLst/>
        </c:spPr>
        <c:dLbl>
          <c:idx val="0"/>
          <c:layout>
            <c:manualLayout>
              <c:x val="0.34235517750345462"/>
              <c:y val="0.14515454491140845"/>
            </c:manualLayout>
          </c:layout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1"/>
        <c:spPr>
          <a:ln>
            <a:solidFill>
              <a:srgbClr val="00B0F0"/>
            </a:solidFill>
          </a:ln>
        </c:spPr>
        <c:marker>
          <c:symbol val="none"/>
        </c:marker>
        <c:dLbl>
          <c:idx val="0"/>
          <c:spPr/>
          <c:txPr>
            <a:bodyPr anchor="b" anchorCtr="0"/>
            <a:lstStyle/>
            <a:p>
              <a:pPr>
                <a:defRPr/>
              </a:pPr>
              <a:endParaRPr lang="en-US"/>
            </a:p>
          </c:txPr>
          <c:showLegendKey val="1"/>
          <c:showVal val="1"/>
          <c:showCatName val="1"/>
          <c:showSerName val="0"/>
          <c:showPercent val="0"/>
          <c:showBubbleSize val="0"/>
        </c:dLbl>
      </c:pivotFmt>
      <c:pivotFmt>
        <c:idx val="82"/>
        <c:spPr>
          <a:solidFill>
            <a:srgbClr val="637CEF"/>
          </a:solidFill>
          <a:ln w="19050">
            <a:solidFill>
              <a:srgbClr val="00B0F0"/>
            </a:solidFill>
          </a:ln>
          <a:effectLst/>
        </c:spPr>
        <c:dLbl>
          <c:idx val="0"/>
          <c:layout>
            <c:manualLayout>
              <c:x val="0.21205581890139363"/>
              <c:y val="0"/>
            </c:manualLayout>
          </c:layout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rgbClr val="E3008C"/>
          </a:solidFill>
          <a:ln w="19050">
            <a:solidFill>
              <a:srgbClr val="00B0F0"/>
            </a:solidFill>
          </a:ln>
          <a:effectLst/>
        </c:spPr>
        <c:dLbl>
          <c:idx val="0"/>
          <c:layout>
            <c:manualLayout>
              <c:x val="0.20183626136397698"/>
              <c:y val="7.9175206315313704E-2"/>
            </c:manualLayout>
          </c:layout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rgbClr val="2AA0A4"/>
          </a:solidFill>
          <a:ln w="19050">
            <a:solidFill>
              <a:srgbClr val="00B0F0"/>
            </a:solidFill>
          </a:ln>
          <a:effectLst/>
        </c:spPr>
        <c:dLbl>
          <c:idx val="0"/>
          <c:layout>
            <c:manualLayout>
              <c:x val="0.34491006688780879"/>
              <c:y val="-6.5979338596094755E-2"/>
            </c:manualLayout>
          </c:layout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rgbClr val="9373C0"/>
          </a:solidFill>
          <a:ln w="19050">
            <a:solidFill>
              <a:srgbClr val="00B0F0"/>
            </a:solidFill>
          </a:ln>
          <a:effectLst/>
        </c:spPr>
        <c:dLbl>
          <c:idx val="0"/>
          <c:layout>
            <c:manualLayout>
              <c:x val="0.34235517750345462"/>
              <c:y val="0.14515454491140845"/>
            </c:manualLayout>
          </c:layout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6"/>
        <c:spPr>
          <a:ln>
            <a:solidFill>
              <a:srgbClr val="00B0F0"/>
            </a:solidFill>
          </a:ln>
        </c:spPr>
        <c:marker>
          <c:symbol val="none"/>
        </c:marker>
        <c:dLbl>
          <c:idx val="0"/>
          <c:spPr/>
          <c:txPr>
            <a:bodyPr anchor="b" anchorCtr="0"/>
            <a:lstStyle/>
            <a:p>
              <a:pPr>
                <a:defRPr/>
              </a:pPr>
              <a:endParaRPr lang="en-US"/>
            </a:p>
          </c:txPr>
          <c:showLegendKey val="1"/>
          <c:showVal val="1"/>
          <c:showCatName val="1"/>
          <c:showSerName val="0"/>
          <c:showPercent val="0"/>
          <c:showBubbleSize val="0"/>
        </c:dLbl>
      </c:pivotFmt>
      <c:pivotFmt>
        <c:idx val="87"/>
        <c:spPr>
          <a:solidFill>
            <a:srgbClr val="637CEF"/>
          </a:solidFill>
          <a:ln w="19050">
            <a:solidFill>
              <a:srgbClr val="00B0F0"/>
            </a:solidFill>
          </a:ln>
          <a:effectLst/>
        </c:spPr>
        <c:dLbl>
          <c:idx val="0"/>
          <c:layout>
            <c:manualLayout>
              <c:x val="0.21205581890139363"/>
              <c:y val="0"/>
            </c:manualLayout>
          </c:layout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rgbClr val="E3008C"/>
          </a:solidFill>
          <a:ln w="19050">
            <a:solidFill>
              <a:srgbClr val="00B0F0"/>
            </a:solidFill>
          </a:ln>
          <a:effectLst/>
        </c:spPr>
        <c:dLbl>
          <c:idx val="0"/>
          <c:layout>
            <c:manualLayout>
              <c:x val="0.20183626136397698"/>
              <c:y val="7.9175206315313704E-2"/>
            </c:manualLayout>
          </c:layout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rgbClr val="2AA0A4"/>
          </a:solidFill>
          <a:ln w="19050">
            <a:solidFill>
              <a:srgbClr val="00B0F0"/>
            </a:solidFill>
          </a:ln>
          <a:effectLst/>
        </c:spPr>
        <c:dLbl>
          <c:idx val="0"/>
          <c:layout>
            <c:manualLayout>
              <c:x val="0.34491006688780879"/>
              <c:y val="-6.5979338596094755E-2"/>
            </c:manualLayout>
          </c:layout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rgbClr val="9373C0"/>
          </a:solidFill>
          <a:ln w="19050">
            <a:solidFill>
              <a:srgbClr val="00B0F0"/>
            </a:solidFill>
          </a:ln>
          <a:effectLst/>
        </c:spPr>
        <c:dLbl>
          <c:idx val="0"/>
          <c:layout>
            <c:manualLayout>
              <c:x val="0.34235517750345462"/>
              <c:y val="0.14515454491140845"/>
            </c:manualLayout>
          </c:layout>
          <c:showLegendKey val="1"/>
          <c:showVal val="1"/>
          <c:showCatName val="1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31311352169626572"/>
          <c:y val="0.16037184858530695"/>
          <c:w val="0.41993862570978879"/>
          <c:h val="0.69992146700579361"/>
        </c:manualLayout>
      </c:layout>
      <c:doughnutChart>
        <c:varyColors val="1"/>
        <c:ser>
          <c:idx val="0"/>
          <c:order val="0"/>
          <c:tx>
            <c:strRef>
              <c:f>'Pivot Analysis'!$F$2</c:f>
              <c:strCache>
                <c:ptCount val="1"/>
                <c:pt idx="0">
                  <c:v>Total</c:v>
                </c:pt>
              </c:strCache>
            </c:strRef>
          </c:tx>
          <c:spPr>
            <a:ln>
              <a:solidFill>
                <a:srgbClr val="00B0F0"/>
              </a:solidFill>
            </a:ln>
          </c:spPr>
          <c:dPt>
            <c:idx val="0"/>
            <c:bubble3D val="0"/>
            <c:spPr>
              <a:solidFill>
                <a:srgbClr val="637CEF"/>
              </a:solidFill>
              <a:ln w="19050">
                <a:solidFill>
                  <a:srgbClr val="00B0F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8ED-4F55-944D-AB2ED7FE11EF}"/>
              </c:ext>
            </c:extLst>
          </c:dPt>
          <c:dPt>
            <c:idx val="1"/>
            <c:bubble3D val="0"/>
            <c:spPr>
              <a:solidFill>
                <a:srgbClr val="E3008C"/>
              </a:solidFill>
              <a:ln w="19050">
                <a:solidFill>
                  <a:srgbClr val="00B0F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8ED-4F55-944D-AB2ED7FE11EF}"/>
              </c:ext>
            </c:extLst>
          </c:dPt>
          <c:dPt>
            <c:idx val="2"/>
            <c:bubble3D val="0"/>
            <c:spPr>
              <a:solidFill>
                <a:srgbClr val="2AA0A4"/>
              </a:solidFill>
              <a:ln w="19050">
                <a:solidFill>
                  <a:srgbClr val="00B0F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8ED-4F55-944D-AB2ED7FE11EF}"/>
              </c:ext>
            </c:extLst>
          </c:dPt>
          <c:dPt>
            <c:idx val="3"/>
            <c:bubble3D val="0"/>
            <c:spPr>
              <a:solidFill>
                <a:srgbClr val="9373C0"/>
              </a:solidFill>
              <a:ln w="19050">
                <a:solidFill>
                  <a:srgbClr val="00B0F0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68ED-4F55-944D-AB2ED7FE11EF}"/>
              </c:ext>
            </c:extLst>
          </c:dPt>
          <c:dLbls>
            <c:dLbl>
              <c:idx val="0"/>
              <c:layout>
                <c:manualLayout>
                  <c:x val="0.21631990630612119"/>
                  <c:y val="-1.8971741566040083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20823266462617893"/>
                  <c:y val="7.9175401468940615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33424915204924299"/>
                  <c:y val="-6.5979335242126236E-2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32956210770263139"/>
                  <c:y val="0.14515423876509398"/>
                </c:manualLayout>
              </c:layout>
              <c:showLegendKey val="1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</c:extLst>
            </c:dLbl>
            <c:txPr>
              <a:bodyPr anchor="b" anchorCtr="0"/>
              <a:lstStyle/>
              <a:p>
                <a:pPr>
                  <a:defRPr/>
                </a:pPr>
                <a:endParaRPr lang="en-US"/>
              </a:p>
            </c:txPr>
            <c:showLegendKey val="1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</c:dLbls>
          <c:cat>
            <c:strRef>
              <c:f>'Pivot Analysis'!$E$3:$E$6</c:f>
              <c:strCache>
                <c:ptCount val="4"/>
                <c:pt idx="0">
                  <c:v>Completed</c:v>
                </c:pt>
                <c:pt idx="1">
                  <c:v>Delayed</c:v>
                </c:pt>
                <c:pt idx="2">
                  <c:v>Ongoing</c:v>
                </c:pt>
                <c:pt idx="3">
                  <c:v>On-Hold</c:v>
                </c:pt>
              </c:strCache>
            </c:strRef>
          </c:cat>
          <c:val>
            <c:numRef>
              <c:f>'Pivot Analysis'!$F$3:$F$6</c:f>
              <c:numCache>
                <c:formatCode>General</c:formatCode>
                <c:ptCount val="4"/>
                <c:pt idx="0">
                  <c:v>262</c:v>
                </c:pt>
                <c:pt idx="1">
                  <c:v>251</c:v>
                </c:pt>
                <c:pt idx="2">
                  <c:v>258</c:v>
                </c:pt>
                <c:pt idx="3">
                  <c:v>245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68ED-4F55-944D-AB2ED7FE11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  <a:alpha val="600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sVisible val="1"/>
      </c14:pivotOptions>
    </c:ext>
  </c:extLst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24469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83a1e4a71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83a1e4a71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86405731e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86405731e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86405731e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86405731e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86405731e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86405731e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86405731e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86405731e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86405731ef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86405731ef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83e9fba92d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83e9fba92d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8172490af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8172490af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86405731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86405731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86405731e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86405731e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86405731e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86405731e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86405731e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86405731e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86405731e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86405731e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86405731e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86405731e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3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135150" y="135300"/>
            <a:ext cx="8873700" cy="4872900"/>
          </a:xfrm>
          <a:prstGeom prst="rect">
            <a:avLst/>
          </a:prstGeom>
          <a:solidFill>
            <a:srgbClr val="FFFFFF">
              <a:alpha val="53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hasCustomPrompt="1"/>
          </p:nvPr>
        </p:nvSpPr>
        <p:spPr>
          <a:xfrm>
            <a:off x="713288" y="534925"/>
            <a:ext cx="3651900" cy="3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920250" y="1972500"/>
            <a:ext cx="7303500" cy="11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20225" y="4265975"/>
            <a:ext cx="7303500" cy="3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3"/>
          </p:nvPr>
        </p:nvSpPr>
        <p:spPr>
          <a:xfrm>
            <a:off x="4778813" y="538596"/>
            <a:ext cx="3651900" cy="3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/>
          <p:nvPr/>
        </p:nvSpPr>
        <p:spPr>
          <a:xfrm>
            <a:off x="135150" y="135300"/>
            <a:ext cx="8873700" cy="4872900"/>
          </a:xfrm>
          <a:prstGeom prst="rect">
            <a:avLst/>
          </a:prstGeom>
          <a:solidFill>
            <a:srgbClr val="FFFFFF">
              <a:alpha val="53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5" name="Google Shape;275;p33"/>
          <p:cNvCxnSpPr/>
          <p:nvPr/>
        </p:nvCxnSpPr>
        <p:spPr>
          <a:xfrm>
            <a:off x="713224" y="4608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3"/>
          <p:cNvCxnSpPr/>
          <p:nvPr/>
        </p:nvCxnSpPr>
        <p:spPr>
          <a:xfrm>
            <a:off x="713224" y="539500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4"/>
          <p:cNvSpPr/>
          <p:nvPr/>
        </p:nvSpPr>
        <p:spPr>
          <a:xfrm>
            <a:off x="135150" y="135300"/>
            <a:ext cx="8873700" cy="4872900"/>
          </a:xfrm>
          <a:prstGeom prst="rect">
            <a:avLst/>
          </a:prstGeom>
          <a:solidFill>
            <a:srgbClr val="FFFFFF">
              <a:alpha val="53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0" name="Google Shape;280;p34"/>
          <p:cNvCxnSpPr/>
          <p:nvPr/>
        </p:nvCxnSpPr>
        <p:spPr>
          <a:xfrm>
            <a:off x="713224" y="4608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4"/>
          <p:cNvCxnSpPr/>
          <p:nvPr/>
        </p:nvCxnSpPr>
        <p:spPr>
          <a:xfrm>
            <a:off x="713224" y="539500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/>
        </p:nvSpPr>
        <p:spPr>
          <a:xfrm>
            <a:off x="135150" y="135300"/>
            <a:ext cx="8873700" cy="4872900"/>
          </a:xfrm>
          <a:prstGeom prst="rect">
            <a:avLst/>
          </a:prstGeom>
          <a:solidFill>
            <a:srgbClr val="FFFFFF">
              <a:alpha val="53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713224" y="4608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979863" y="1891450"/>
            <a:ext cx="3517800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4646338" y="1891479"/>
            <a:ext cx="3517800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/>
          <p:nvPr/>
        </p:nvSpPr>
        <p:spPr>
          <a:xfrm>
            <a:off x="135150" y="135300"/>
            <a:ext cx="8873700" cy="4872900"/>
          </a:xfrm>
          <a:prstGeom prst="rect">
            <a:avLst/>
          </a:prstGeom>
          <a:solidFill>
            <a:srgbClr val="FFFFFF">
              <a:alpha val="53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1" name="Google Shape;41;p6"/>
          <p:cNvCxnSpPr/>
          <p:nvPr/>
        </p:nvCxnSpPr>
        <p:spPr>
          <a:xfrm>
            <a:off x="713224" y="4608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43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135150" y="135300"/>
            <a:ext cx="8873700" cy="4872900"/>
          </a:xfrm>
          <a:prstGeom prst="rect">
            <a:avLst/>
          </a:prstGeom>
          <a:solidFill>
            <a:srgbClr val="FFFFFF">
              <a:alpha val="53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" name="Google Shape;45;p7"/>
          <p:cNvCxnSpPr/>
          <p:nvPr/>
        </p:nvCxnSpPr>
        <p:spPr>
          <a:xfrm>
            <a:off x="713224" y="4608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2634000" y="1783538"/>
            <a:ext cx="3876000" cy="20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Encode Sans Semi Condensed Light"/>
              <a:buChar char="■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Encode Sans Semi Condensed Ligh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Encode Sans Semi Condensed Ligh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Encode Sans Semi Condensed Ligh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Encode Sans Semi Condensed Ligh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Encode Sans Semi Condensed Ligh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Encode Sans Semi Condensed Ligh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Encode Sans Semi Condensed Ligh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Encode Sans Semi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7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135150" y="135300"/>
            <a:ext cx="8873700" cy="4872900"/>
          </a:xfrm>
          <a:prstGeom prst="rect">
            <a:avLst/>
          </a:prstGeom>
          <a:solidFill>
            <a:srgbClr val="FFFFFF">
              <a:alpha val="53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 hasCustomPrompt="1"/>
          </p:nvPr>
        </p:nvSpPr>
        <p:spPr>
          <a:xfrm>
            <a:off x="713288" y="534925"/>
            <a:ext cx="3651900" cy="3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4778813" y="538596"/>
            <a:ext cx="3651900" cy="3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 idx="2"/>
          </p:nvPr>
        </p:nvSpPr>
        <p:spPr>
          <a:xfrm>
            <a:off x="2561225" y="1421075"/>
            <a:ext cx="4021500" cy="24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713224" y="4608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/>
          <p:nvPr/>
        </p:nvSpPr>
        <p:spPr>
          <a:xfrm>
            <a:off x="135150" y="135300"/>
            <a:ext cx="8873700" cy="4872900"/>
          </a:xfrm>
          <a:prstGeom prst="rect">
            <a:avLst/>
          </a:prstGeom>
          <a:solidFill>
            <a:srgbClr val="FFFFFF">
              <a:alpha val="53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7704125" y="1739638"/>
            <a:ext cx="726600" cy="66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713225" y="3545089"/>
            <a:ext cx="3600000" cy="32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 hasCustomPrompt="1"/>
          </p:nvPr>
        </p:nvSpPr>
        <p:spPr>
          <a:xfrm>
            <a:off x="7704125" y="3203794"/>
            <a:ext cx="726600" cy="67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4"/>
          </p:nvPr>
        </p:nvSpPr>
        <p:spPr>
          <a:xfrm>
            <a:off x="713225" y="4281263"/>
            <a:ext cx="3600000" cy="32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5" hasCustomPrompt="1"/>
          </p:nvPr>
        </p:nvSpPr>
        <p:spPr>
          <a:xfrm>
            <a:off x="7704125" y="2470391"/>
            <a:ext cx="726600" cy="67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6"/>
          </p:nvPr>
        </p:nvSpPr>
        <p:spPr>
          <a:xfrm>
            <a:off x="713225" y="2811029"/>
            <a:ext cx="3600000" cy="32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 hasCustomPrompt="1"/>
          </p:nvPr>
        </p:nvSpPr>
        <p:spPr>
          <a:xfrm>
            <a:off x="7704125" y="3937910"/>
            <a:ext cx="726600" cy="67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rlow Semi Condensed SemiBold"/>
              <a:buNone/>
              <a:defRPr sz="3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713225" y="2082340"/>
            <a:ext cx="3600000" cy="32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9"/>
          </p:nvPr>
        </p:nvSpPr>
        <p:spPr>
          <a:xfrm>
            <a:off x="713225" y="3279994"/>
            <a:ext cx="3600000" cy="44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713225" y="4014109"/>
            <a:ext cx="3600000" cy="44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713225" y="2546585"/>
            <a:ext cx="3600000" cy="44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5"/>
          </p:nvPr>
        </p:nvSpPr>
        <p:spPr>
          <a:xfrm>
            <a:off x="713225" y="1815838"/>
            <a:ext cx="3600000" cy="44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 SemiBold"/>
              <a:buNone/>
              <a:defRPr sz="24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cxnSp>
        <p:nvCxnSpPr>
          <p:cNvPr id="94" name="Google Shape;94;p13"/>
          <p:cNvCxnSpPr/>
          <p:nvPr/>
        </p:nvCxnSpPr>
        <p:spPr>
          <a:xfrm>
            <a:off x="713224" y="4608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/>
          <p:nvPr/>
        </p:nvSpPr>
        <p:spPr>
          <a:xfrm>
            <a:off x="135150" y="135300"/>
            <a:ext cx="8873700" cy="4872900"/>
          </a:xfrm>
          <a:prstGeom prst="rect">
            <a:avLst/>
          </a:prstGeom>
          <a:solidFill>
            <a:srgbClr val="FFFFFF">
              <a:alpha val="53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title" hasCustomPrompt="1"/>
          </p:nvPr>
        </p:nvSpPr>
        <p:spPr>
          <a:xfrm>
            <a:off x="713288" y="534925"/>
            <a:ext cx="3651900" cy="3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157" name="Google Shape;157;p21"/>
          <p:cNvSpPr txBox="1">
            <a:spLocks noGrp="1"/>
          </p:cNvSpPr>
          <p:nvPr>
            <p:ph type="subTitle" idx="1"/>
          </p:nvPr>
        </p:nvSpPr>
        <p:spPr>
          <a:xfrm>
            <a:off x="4778813" y="538596"/>
            <a:ext cx="3651900" cy="3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title" idx="2"/>
          </p:nvPr>
        </p:nvSpPr>
        <p:spPr>
          <a:xfrm>
            <a:off x="2509400" y="1692153"/>
            <a:ext cx="4125000" cy="149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Do Hyeon"/>
              <a:buNone/>
              <a:defRPr sz="8000"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3"/>
          </p:nvPr>
        </p:nvSpPr>
        <p:spPr>
          <a:xfrm>
            <a:off x="2509600" y="2802147"/>
            <a:ext cx="4125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0" name="Google Shape;160;p21"/>
          <p:cNvCxnSpPr/>
          <p:nvPr/>
        </p:nvCxnSpPr>
        <p:spPr>
          <a:xfrm>
            <a:off x="713224" y="4608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5">
    <p:bg>
      <p:bgPr>
        <a:solidFill>
          <a:schemeClr val="accent4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/>
          <p:nvPr/>
        </p:nvSpPr>
        <p:spPr>
          <a:xfrm>
            <a:off x="135150" y="135300"/>
            <a:ext cx="8873700" cy="4872900"/>
          </a:xfrm>
          <a:prstGeom prst="rect">
            <a:avLst/>
          </a:prstGeom>
          <a:solidFill>
            <a:srgbClr val="FFFFFF">
              <a:alpha val="53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4758050" y="2558745"/>
            <a:ext cx="35964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ubTitle" idx="2"/>
          </p:nvPr>
        </p:nvSpPr>
        <p:spPr>
          <a:xfrm>
            <a:off x="789575" y="2558779"/>
            <a:ext cx="35964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3"/>
          </p:nvPr>
        </p:nvSpPr>
        <p:spPr>
          <a:xfrm>
            <a:off x="4758048" y="2131064"/>
            <a:ext cx="3596400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subTitle" idx="4"/>
          </p:nvPr>
        </p:nvSpPr>
        <p:spPr>
          <a:xfrm>
            <a:off x="789525" y="2131064"/>
            <a:ext cx="3596400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3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Semi Condensed"/>
              <a:buNone/>
              <a:defRPr sz="24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208" name="Google Shape;208;p27"/>
          <p:cNvCxnSpPr/>
          <p:nvPr/>
        </p:nvCxnSpPr>
        <p:spPr>
          <a:xfrm>
            <a:off x="713224" y="46085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27"/>
          <p:cNvSpPr txBox="1">
            <a:spLocks noGrp="1"/>
          </p:cNvSpPr>
          <p:nvPr>
            <p:ph type="title" hasCustomPrompt="1"/>
          </p:nvPr>
        </p:nvSpPr>
        <p:spPr>
          <a:xfrm>
            <a:off x="713288" y="534925"/>
            <a:ext cx="3651900" cy="3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210" name="Google Shape;210;p27"/>
          <p:cNvSpPr txBox="1">
            <a:spLocks noGrp="1"/>
          </p:cNvSpPr>
          <p:nvPr>
            <p:ph type="subTitle" idx="5"/>
          </p:nvPr>
        </p:nvSpPr>
        <p:spPr>
          <a:xfrm>
            <a:off x="4778813" y="538596"/>
            <a:ext cx="3651900" cy="3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 Semi Condensed Light"/>
              <a:buNone/>
              <a:defRPr sz="2800"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Semi Condensed"/>
              <a:buNone/>
              <a:defRPr sz="35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9284"/>
            <a:ext cx="7717500" cy="3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Semi Condensed"/>
              <a:buChar char="●"/>
              <a:def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Semi Condensed"/>
              <a:buChar char="○"/>
              <a:def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Semi Condensed"/>
              <a:buChar char="■"/>
              <a:def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Semi Condensed"/>
              <a:buChar char="●"/>
              <a:def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Semi Condensed"/>
              <a:buChar char="○"/>
              <a:def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Semi Condensed"/>
              <a:buChar char="■"/>
              <a:def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Semi Condensed"/>
              <a:buChar char="●"/>
              <a:def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Semi Condensed"/>
              <a:buChar char="○"/>
              <a:def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 Semi Condensed"/>
              <a:buChar char="■"/>
              <a:defRPr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7" r:id="rId8"/>
    <p:sldLayoutId id="2147483673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file:///C:\Users\USER\Downloads\IT_Project_Management_Tracker.xls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>
            <a:spLocks noGrp="1"/>
          </p:cNvSpPr>
          <p:nvPr>
            <p:ph type="ctrTitle" idx="2"/>
          </p:nvPr>
        </p:nvSpPr>
        <p:spPr>
          <a:xfrm>
            <a:off x="920392" y="1310026"/>
            <a:ext cx="7303500" cy="11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4800" dirty="0"/>
              <a:t>IT Project Management Dashboard</a:t>
            </a:r>
            <a:endParaRPr sz="4000" b="0" dirty="0"/>
          </a:p>
        </p:txBody>
      </p:sp>
      <p:cxnSp>
        <p:nvCxnSpPr>
          <p:cNvPr id="296" name="Google Shape;296;p38"/>
          <p:cNvCxnSpPr/>
          <p:nvPr/>
        </p:nvCxnSpPr>
        <p:spPr>
          <a:xfrm>
            <a:off x="713392" y="426237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8"/>
          <p:cNvCxnSpPr/>
          <p:nvPr/>
        </p:nvCxnSpPr>
        <p:spPr>
          <a:xfrm>
            <a:off x="713392" y="885983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/>
          <p:cNvSpPr>
            <a:spLocks noGrp="1"/>
          </p:cNvSpPr>
          <p:nvPr>
            <p:ph type="subTitle" idx="3"/>
          </p:nvPr>
        </p:nvSpPr>
        <p:spPr>
          <a:xfrm>
            <a:off x="2565918" y="2628653"/>
            <a:ext cx="3651900" cy="339000"/>
          </a:xfrm>
        </p:spPr>
        <p:txBody>
          <a:bodyPr/>
          <a:lstStyle/>
          <a:p>
            <a:pPr algn="ctr"/>
            <a:r>
              <a:rPr lang="en-US" dirty="0"/>
              <a:t>Performance Summary &amp; Key Insights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92023" y="3143224"/>
            <a:ext cx="37602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/>
            <a:r>
              <a:rPr lang="en-US" dirty="0">
                <a:latin typeface="Batang"/>
                <a:ea typeface="Batang"/>
              </a:rPr>
              <a:t>Presented by</a:t>
            </a:r>
            <a:r>
              <a:rPr lang="en-US" dirty="0">
                <a:latin typeface="Batang"/>
              </a:rPr>
              <a:t/>
            </a:r>
            <a:br>
              <a:rPr lang="en-US" dirty="0">
                <a:latin typeface="Batang"/>
              </a:rPr>
            </a:br>
            <a:r>
              <a:rPr lang="en-US" dirty="0">
                <a:latin typeface="Batang"/>
              </a:rPr>
              <a:t>Shreya Guha</a:t>
            </a:r>
            <a:br>
              <a:rPr lang="en-US" dirty="0">
                <a:latin typeface="Batang"/>
              </a:rPr>
            </a:br>
            <a:r>
              <a:rPr lang="en-US" i="1" dirty="0">
                <a:latin typeface="Batang"/>
                <a:ea typeface="Batang"/>
              </a:rPr>
              <a:t>Data Entry Executive</a:t>
            </a:r>
            <a:r>
              <a:rPr lang="en-US" dirty="0">
                <a:latin typeface="Batang"/>
              </a:rPr>
              <a:t/>
            </a:r>
            <a:br>
              <a:rPr lang="en-US" dirty="0">
                <a:latin typeface="Batang"/>
              </a:rPr>
            </a:br>
            <a:r>
              <a:rPr lang="en-US" dirty="0">
                <a:latin typeface="Batang"/>
                <a:ea typeface="Batang"/>
              </a:rPr>
              <a:t>Date: </a:t>
            </a:r>
            <a:r>
              <a:rPr lang="en-US" dirty="0" smtClean="0">
                <a:latin typeface="Batang"/>
                <a:ea typeface="Batang"/>
              </a:rPr>
              <a:t>August </a:t>
            </a:r>
            <a:r>
              <a:rPr lang="en-US" dirty="0">
                <a:latin typeface="Batang"/>
                <a:ea typeface="Batang"/>
              </a:rPr>
              <a:t>2025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Google Shape;382;p46"/>
          <p:cNvCxnSpPr/>
          <p:nvPr/>
        </p:nvCxnSpPr>
        <p:spPr>
          <a:xfrm>
            <a:off x="713391" y="1557808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33;p41"/>
          <p:cNvSpPr txBox="1">
            <a:spLocks/>
          </p:cNvSpPr>
          <p:nvPr/>
        </p:nvSpPr>
        <p:spPr>
          <a:xfrm>
            <a:off x="713391" y="369218"/>
            <a:ext cx="7422903" cy="122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arlow Semi Condensed"/>
              <a:buNone/>
              <a:defRPr sz="4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Overall Project Performance Summary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3101" y="1679510"/>
            <a:ext cx="742716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Project portfolio includes multiple IT domains</a:t>
            </a:r>
            <a:r>
              <a:rPr lang="en-US" dirty="0"/>
              <a:t> (cloud, ERP, DevOps, web revamp).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Total Budget:</a:t>
            </a:r>
            <a:r>
              <a:rPr lang="en-US" dirty="0"/>
              <a:t> ₹10,771,100,000 with </a:t>
            </a:r>
            <a:r>
              <a:rPr lang="en-US" b="1" dirty="0"/>
              <a:t>mostly negative variances</a:t>
            </a:r>
            <a:r>
              <a:rPr lang="en-US" dirty="0"/>
              <a:t>, indicating over-spend trends.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On-Time Delivery:</a:t>
            </a:r>
            <a:r>
              <a:rPr lang="en-US" dirty="0"/>
              <a:t> Average </a:t>
            </a:r>
            <a:r>
              <a:rPr lang="en-US" b="1" dirty="0"/>
              <a:t>65.58%</a:t>
            </a:r>
            <a:r>
              <a:rPr lang="en-US" dirty="0"/>
              <a:t>, with many projects clustering at </a:t>
            </a:r>
            <a:r>
              <a:rPr lang="en-US" b="1" dirty="0"/>
              <a:t>30%</a:t>
            </a:r>
            <a:r>
              <a:rPr lang="en-US" dirty="0"/>
              <a:t> (delayed).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Client Satisfaction:</a:t>
            </a:r>
            <a:r>
              <a:rPr lang="en-US" dirty="0"/>
              <a:t> Average </a:t>
            </a:r>
            <a:r>
              <a:rPr lang="en-US" b="1" dirty="0"/>
              <a:t>5.72/10</a:t>
            </a:r>
            <a:r>
              <a:rPr lang="en-US" dirty="0"/>
              <a:t>, moderate performance with variation across clients.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Top 3 Clients by Budget:</a:t>
            </a:r>
            <a:r>
              <a:rPr lang="en-US" dirty="0"/>
              <a:t> </a:t>
            </a:r>
            <a:r>
              <a:rPr lang="en-US" b="1" dirty="0"/>
              <a:t>TCS</a:t>
            </a:r>
            <a:r>
              <a:rPr lang="en-US" dirty="0"/>
              <a:t>, </a:t>
            </a:r>
            <a:r>
              <a:rPr lang="en-US" b="1" dirty="0"/>
              <a:t>EY</a:t>
            </a:r>
            <a:r>
              <a:rPr lang="en-US" dirty="0"/>
              <a:t>, </a:t>
            </a:r>
            <a:r>
              <a:rPr lang="en-US" b="1" dirty="0"/>
              <a:t>Accenture</a:t>
            </a:r>
            <a:r>
              <a:rPr lang="en-US" dirty="0"/>
              <a:t> — high investment accounts requiring strict monitoring.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Status Distribution:</a:t>
            </a:r>
            <a:r>
              <a:rPr lang="en-US" dirty="0"/>
              <a:t> Balanced but significant number of </a:t>
            </a:r>
            <a:r>
              <a:rPr lang="en-US" b="1" dirty="0"/>
              <a:t>Delayed</a:t>
            </a:r>
            <a:r>
              <a:rPr lang="en-US" dirty="0"/>
              <a:t> projects.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Priority-wise performance:</a:t>
            </a:r>
            <a:r>
              <a:rPr lang="en-US" dirty="0"/>
              <a:t> High-priority projects show </a:t>
            </a:r>
            <a:r>
              <a:rPr lang="en-US" b="1" dirty="0"/>
              <a:t>higher cost overruns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Dashboard provides </a:t>
            </a:r>
            <a:r>
              <a:rPr lang="en-US" b="1" dirty="0"/>
              <a:t>interactive visibility</a:t>
            </a:r>
            <a:r>
              <a:rPr lang="en-US" dirty="0"/>
              <a:t> into KPIs like Status, Variance, On-Time %, and Satisfaction.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144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>
            <a:spLocks noGrp="1"/>
          </p:cNvSpPr>
          <p:nvPr>
            <p:ph type="subTitle" idx="2"/>
          </p:nvPr>
        </p:nvSpPr>
        <p:spPr>
          <a:xfrm>
            <a:off x="713391" y="1252494"/>
            <a:ext cx="7618845" cy="1733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indent="-342900" algn="l">
              <a:buFont typeface="+mj-lt"/>
              <a:buAutoNum type="arabicPeriod"/>
            </a:pPr>
            <a:r>
              <a:rPr lang="en-US" dirty="0"/>
              <a:t>Many projects </a:t>
            </a:r>
            <a:r>
              <a:rPr lang="en-US" b="1" dirty="0"/>
              <a:t>over budget</a:t>
            </a:r>
            <a:r>
              <a:rPr lang="en-US" dirty="0"/>
              <a:t> (negative variance</a:t>
            </a:r>
            <a:r>
              <a:rPr lang="en-US" dirty="0" smtClean="0"/>
              <a:t>)</a:t>
            </a:r>
          </a:p>
          <a:p>
            <a:pPr marL="482600" indent="-342900" algn="l">
              <a:buFont typeface="+mj-lt"/>
              <a:buAutoNum type="arabicPeriod"/>
            </a:pPr>
            <a:r>
              <a:rPr lang="en-US" dirty="0"/>
              <a:t>On-time delivery performance is below 70% across all project categories, indicating consistent schedule delays across the portfolio.</a:t>
            </a:r>
          </a:p>
          <a:p>
            <a:pPr marL="482600" indent="-342900" algn="l">
              <a:buFont typeface="+mj-lt"/>
              <a:buAutoNum type="arabicPeriod"/>
            </a:pPr>
            <a:r>
              <a:rPr lang="en-US" dirty="0"/>
              <a:t>Satisfaction stuck at </a:t>
            </a:r>
            <a:r>
              <a:rPr lang="en-US" b="1" dirty="0"/>
              <a:t>moderate level (5–6/10)</a:t>
            </a:r>
            <a:endParaRPr lang="en-US" dirty="0"/>
          </a:p>
          <a:p>
            <a:pPr marL="482600" indent="-342900" algn="l">
              <a:buFont typeface="+mj-lt"/>
              <a:buAutoNum type="arabicPeriod"/>
            </a:pPr>
            <a:r>
              <a:rPr lang="en-US" dirty="0"/>
              <a:t>High-priority projects </a:t>
            </a:r>
            <a:r>
              <a:rPr lang="en-US" b="1" dirty="0"/>
              <a:t>performing the worst</a:t>
            </a:r>
            <a:endParaRPr lang="en-US" dirty="0"/>
          </a:p>
          <a:p>
            <a:pPr marL="482600" indent="-342900" algn="l">
              <a:buFont typeface="+mj-lt"/>
              <a:buAutoNum type="arabicPeriod"/>
            </a:pPr>
            <a:r>
              <a:rPr lang="en-US" dirty="0"/>
              <a:t>Several clients show repeated cost overruns</a:t>
            </a:r>
          </a:p>
          <a:p>
            <a:pPr marL="482600" indent="-342900" algn="l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382" name="Google Shape;382;p46"/>
          <p:cNvCxnSpPr/>
          <p:nvPr/>
        </p:nvCxnSpPr>
        <p:spPr>
          <a:xfrm>
            <a:off x="713392" y="885983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333;p41"/>
          <p:cNvSpPr txBox="1">
            <a:spLocks/>
          </p:cNvSpPr>
          <p:nvPr/>
        </p:nvSpPr>
        <p:spPr>
          <a:xfrm>
            <a:off x="564157" y="158621"/>
            <a:ext cx="5528731" cy="9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arlow Semi Condensed"/>
              <a:buNone/>
              <a:defRPr sz="4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Key Problem Areas</a:t>
            </a:r>
          </a:p>
        </p:txBody>
      </p:sp>
    </p:spTree>
    <p:extLst>
      <p:ext uri="{BB962C8B-B14F-4D97-AF65-F5344CB8AC3E}">
        <p14:creationId xmlns:p14="http://schemas.microsoft.com/office/powerpoint/2010/main" val="3338698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33;p41"/>
          <p:cNvSpPr txBox="1">
            <a:spLocks/>
          </p:cNvSpPr>
          <p:nvPr/>
        </p:nvSpPr>
        <p:spPr>
          <a:xfrm>
            <a:off x="1795797" y="1716833"/>
            <a:ext cx="5528731" cy="9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arlow Semi Condensed"/>
              <a:buNone/>
              <a:defRPr sz="4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419881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>
            <a:spLocks noGrp="1"/>
          </p:cNvSpPr>
          <p:nvPr>
            <p:ph type="subTitle" idx="2"/>
          </p:nvPr>
        </p:nvSpPr>
        <p:spPr>
          <a:xfrm>
            <a:off x="513183" y="512754"/>
            <a:ext cx="8472197" cy="3891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dirty="0"/>
              <a:t>1. Strengthen Scope &amp; Cost Control</a:t>
            </a:r>
          </a:p>
          <a:p>
            <a:pPr algn="l"/>
            <a:r>
              <a:rPr lang="en-US" dirty="0"/>
              <a:t>High negative variance across projects shows scope creep and weak estimation.</a:t>
            </a:r>
          </a:p>
          <a:p>
            <a:pPr algn="l"/>
            <a:r>
              <a:rPr lang="en-US" dirty="0"/>
              <a:t>Implement weekly variance checks and stricter change-control.</a:t>
            </a:r>
          </a:p>
          <a:p>
            <a:pPr algn="l"/>
            <a:r>
              <a:rPr lang="en-US" b="1" dirty="0"/>
              <a:t>2. Improve Schedule Accuracy</a:t>
            </a:r>
          </a:p>
          <a:p>
            <a:pPr algn="l"/>
            <a:r>
              <a:rPr lang="en-US" dirty="0"/>
              <a:t>All projects deliver below </a:t>
            </a:r>
            <a:r>
              <a:rPr lang="en-US" b="1" dirty="0"/>
              <a:t>70% on-time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Use better effort estimation, buffer planning, and dependency tracking.</a:t>
            </a:r>
          </a:p>
          <a:p>
            <a:pPr algn="l"/>
            <a:r>
              <a:rPr lang="en-US" b="1" dirty="0"/>
              <a:t>3. Enhance Client Communication</a:t>
            </a:r>
          </a:p>
          <a:p>
            <a:pPr algn="l"/>
            <a:r>
              <a:rPr lang="en-US" dirty="0"/>
              <a:t>Clients with lower satisfaction scores require proactive updates and clearer expectations.</a:t>
            </a:r>
          </a:p>
          <a:p>
            <a:pPr algn="l"/>
            <a:r>
              <a:rPr lang="en-US" dirty="0"/>
              <a:t>Conduct monthly review calls with high-risk accounts.</a:t>
            </a:r>
          </a:p>
          <a:p>
            <a:pPr algn="l"/>
            <a:r>
              <a:rPr lang="en-US" b="1" dirty="0"/>
              <a:t>4. Weekly Dashboard Refresh</a:t>
            </a:r>
          </a:p>
          <a:p>
            <a:pPr algn="l"/>
            <a:r>
              <a:rPr lang="en-US" dirty="0"/>
              <a:t>Real-time tracking of variance, on-time %, and budget utilization</a:t>
            </a:r>
          </a:p>
          <a:p>
            <a:pPr algn="l"/>
            <a:r>
              <a:rPr lang="en-US" dirty="0"/>
              <a:t>Helps identify slippage early.</a:t>
            </a:r>
          </a:p>
          <a:p>
            <a:pPr algn="l"/>
            <a:r>
              <a:rPr lang="en-US" b="1" dirty="0"/>
              <a:t>5. Separate Governance for High-Priority Projects</a:t>
            </a:r>
          </a:p>
          <a:p>
            <a:pPr algn="l"/>
            <a:r>
              <a:rPr lang="en-US" dirty="0"/>
              <a:t>High-priority projects show higher cost overruns.</a:t>
            </a:r>
          </a:p>
          <a:p>
            <a:pPr algn="l"/>
            <a:r>
              <a:rPr lang="en-US" dirty="0"/>
              <a:t>Create a governance lane with senior oversight.</a:t>
            </a:r>
          </a:p>
          <a:p>
            <a:pPr algn="l"/>
            <a:r>
              <a:rPr lang="en-US" b="1" dirty="0"/>
              <a:t>6. Monitor Top 3 Clients Closely</a:t>
            </a:r>
          </a:p>
          <a:p>
            <a:pPr algn="l"/>
            <a:r>
              <a:rPr lang="en-US" dirty="0"/>
              <a:t>TCS, EY, and Accenture represent the </a:t>
            </a:r>
            <a:r>
              <a:rPr lang="en-US" b="1" dirty="0"/>
              <a:t>highest investments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Performance issues directly impact revenue and client retention.</a:t>
            </a:r>
          </a:p>
          <a:p>
            <a:pPr marL="139700" indent="0" algn="l"/>
            <a:endParaRPr lang="en-US" dirty="0"/>
          </a:p>
        </p:txBody>
      </p:sp>
      <p:cxnSp>
        <p:nvCxnSpPr>
          <p:cNvPr id="382" name="Google Shape;382;p46"/>
          <p:cNvCxnSpPr/>
          <p:nvPr/>
        </p:nvCxnSpPr>
        <p:spPr>
          <a:xfrm>
            <a:off x="713392" y="419449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03823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Google Shape;382;p46"/>
          <p:cNvCxnSpPr/>
          <p:nvPr/>
        </p:nvCxnSpPr>
        <p:spPr>
          <a:xfrm>
            <a:off x="713392" y="857987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ubtitle 1"/>
          <p:cNvSpPr>
            <a:spLocks noGrp="1"/>
          </p:cNvSpPr>
          <p:nvPr>
            <p:ph type="subTitle" idx="2"/>
          </p:nvPr>
        </p:nvSpPr>
        <p:spPr>
          <a:xfrm>
            <a:off x="713392" y="969954"/>
            <a:ext cx="7852110" cy="3132894"/>
          </a:xfrm>
        </p:spPr>
        <p:txBody>
          <a:bodyPr/>
          <a:lstStyle/>
          <a:p>
            <a:pPr algn="l"/>
            <a:r>
              <a:rPr lang="en-US" dirty="0"/>
              <a:t>The analytics dashboard reveals:</a:t>
            </a:r>
          </a:p>
          <a:p>
            <a:pPr algn="l"/>
            <a:r>
              <a:rPr lang="en-US" b="1" dirty="0"/>
              <a:t>1. Cost Control Needs Improvement</a:t>
            </a:r>
          </a:p>
          <a:p>
            <a:pPr algn="l"/>
            <a:r>
              <a:rPr lang="en-US" dirty="0"/>
              <a:t>Variance is </a:t>
            </a:r>
            <a:r>
              <a:rPr lang="en-US" b="1" dirty="0"/>
              <a:t>predominantly negative</a:t>
            </a:r>
            <a:r>
              <a:rPr lang="en-US" dirty="0"/>
              <a:t>, indicating budget overruns.</a:t>
            </a:r>
          </a:p>
          <a:p>
            <a:pPr algn="l"/>
            <a:r>
              <a:rPr lang="en-US" b="1" dirty="0"/>
              <a:t>2. Timely Delivery Must Improve</a:t>
            </a:r>
          </a:p>
          <a:p>
            <a:pPr algn="l"/>
            <a:r>
              <a:rPr lang="en-US" dirty="0"/>
              <a:t>Portfolio-wide </a:t>
            </a:r>
            <a:r>
              <a:rPr lang="en-US" b="1" dirty="0"/>
              <a:t>on-time performance is below 70%</a:t>
            </a:r>
            <a:r>
              <a:rPr lang="en-US" dirty="0"/>
              <a:t>, requiring better planning.</a:t>
            </a:r>
          </a:p>
          <a:p>
            <a:pPr algn="l"/>
            <a:r>
              <a:rPr lang="en-US" b="1" dirty="0"/>
              <a:t>3. Client Satisfaction is Moderate</a:t>
            </a:r>
          </a:p>
          <a:p>
            <a:pPr algn="l"/>
            <a:r>
              <a:rPr lang="en-US" dirty="0"/>
              <a:t>Average score </a:t>
            </a:r>
            <a:r>
              <a:rPr lang="en-US" b="1" dirty="0"/>
              <a:t>5.72/10</a:t>
            </a:r>
            <a:r>
              <a:rPr lang="en-US" dirty="0"/>
              <a:t> → clear scope for service quality improvement.</a:t>
            </a:r>
          </a:p>
          <a:p>
            <a:pPr algn="l"/>
            <a:r>
              <a:rPr lang="en-US" b="1" dirty="0"/>
              <a:t>4. Priority Allocation Needs Optimization</a:t>
            </a:r>
          </a:p>
          <a:p>
            <a:pPr algn="l"/>
            <a:r>
              <a:rPr lang="en-US" dirty="0"/>
              <a:t>High-priority projects are not consistently delivering better outcomes</a:t>
            </a:r>
            <a:r>
              <a:rPr lang="en-US" dirty="0" smtClean="0"/>
              <a:t>.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Overall Insight:</a:t>
            </a:r>
          </a:p>
          <a:p>
            <a:pPr algn="l"/>
            <a:r>
              <a:rPr lang="en-US" b="1" dirty="0"/>
              <a:t>Performance is moderate, but improving cost discipline, scheduling, and client engagement can significantly elevate delivery quality.</a:t>
            </a:r>
            <a:endParaRPr lang="en-US" dirty="0"/>
          </a:p>
          <a:p>
            <a:pPr algn="l"/>
            <a:endParaRPr lang="en-US" dirty="0"/>
          </a:p>
        </p:txBody>
      </p:sp>
      <p:sp>
        <p:nvSpPr>
          <p:cNvPr id="6" name="Google Shape;333;p41"/>
          <p:cNvSpPr txBox="1">
            <a:spLocks/>
          </p:cNvSpPr>
          <p:nvPr/>
        </p:nvSpPr>
        <p:spPr>
          <a:xfrm>
            <a:off x="582818" y="299890"/>
            <a:ext cx="5528731" cy="670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arlow Semi Condensed"/>
              <a:buNone/>
              <a:defRPr sz="4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64402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2"/>
          <p:cNvSpPr txBox="1">
            <a:spLocks noGrp="1"/>
          </p:cNvSpPr>
          <p:nvPr>
            <p:ph type="title" idx="2"/>
          </p:nvPr>
        </p:nvSpPr>
        <p:spPr>
          <a:xfrm>
            <a:off x="2561225" y="1421075"/>
            <a:ext cx="4021500" cy="24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 You</a:t>
            </a:r>
            <a:endParaRPr dirty="0"/>
          </a:p>
        </p:txBody>
      </p:sp>
      <p:sp>
        <p:nvSpPr>
          <p:cNvPr id="504" name="Google Shape;504;p52"/>
          <p:cNvSpPr txBox="1">
            <a:spLocks noGrp="1"/>
          </p:cNvSpPr>
          <p:nvPr>
            <p:ph type="title"/>
          </p:nvPr>
        </p:nvSpPr>
        <p:spPr>
          <a:xfrm>
            <a:off x="713288" y="534925"/>
            <a:ext cx="3651900" cy="3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2025</a:t>
            </a:r>
            <a:endParaRPr dirty="0"/>
          </a:p>
        </p:txBody>
      </p:sp>
      <p:cxnSp>
        <p:nvCxnSpPr>
          <p:cNvPr id="506" name="Google Shape;506;p52"/>
          <p:cNvCxnSpPr/>
          <p:nvPr/>
        </p:nvCxnSpPr>
        <p:spPr>
          <a:xfrm>
            <a:off x="713392" y="885983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Dashboard Overview</a:t>
            </a:r>
            <a:endParaRPr dirty="0"/>
          </a:p>
        </p:txBody>
      </p:sp>
      <p:cxnSp>
        <p:nvCxnSpPr>
          <p:cNvPr id="303" name="Google Shape;303;p39"/>
          <p:cNvCxnSpPr/>
          <p:nvPr/>
        </p:nvCxnSpPr>
        <p:spPr>
          <a:xfrm>
            <a:off x="713392" y="1052190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/>
          <p:cNvSpPr txBox="1"/>
          <p:nvPr/>
        </p:nvSpPr>
        <p:spPr>
          <a:xfrm>
            <a:off x="1203649" y="1371600"/>
            <a:ext cx="6484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Tracks project performance across cost, schedule, and client satisfaction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Shows budget allocation across projects and clients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Highlights variance patterns and priority-wise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Includes heatmaps for quick identification of problem areas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>
            <a:spLocks noGrp="1"/>
          </p:cNvSpPr>
          <p:nvPr>
            <p:ph type="title"/>
          </p:nvPr>
        </p:nvSpPr>
        <p:spPr>
          <a:xfrm>
            <a:off x="713392" y="278146"/>
            <a:ext cx="7717500" cy="774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400" dirty="0"/>
              <a:t>Key</a:t>
            </a:r>
            <a:r>
              <a:rPr lang="en-US" dirty="0"/>
              <a:t> </a:t>
            </a:r>
            <a:r>
              <a:rPr lang="en-US" sz="4400" dirty="0"/>
              <a:t>Metrics</a:t>
            </a:r>
            <a:endParaRPr sz="4400" dirty="0"/>
          </a:p>
        </p:txBody>
      </p:sp>
      <p:sp>
        <p:nvSpPr>
          <p:cNvPr id="313" name="Google Shape;313;p40"/>
          <p:cNvSpPr txBox="1">
            <a:spLocks noGrp="1"/>
          </p:cNvSpPr>
          <p:nvPr>
            <p:ph type="title" idx="2"/>
          </p:nvPr>
        </p:nvSpPr>
        <p:spPr>
          <a:xfrm>
            <a:off x="7704125" y="974496"/>
            <a:ext cx="7266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4" name="Google Shape;314;p40"/>
          <p:cNvSpPr txBox="1">
            <a:spLocks noGrp="1"/>
          </p:cNvSpPr>
          <p:nvPr>
            <p:ph type="subTitle" idx="1"/>
          </p:nvPr>
        </p:nvSpPr>
        <p:spPr>
          <a:xfrm>
            <a:off x="713225" y="2779947"/>
            <a:ext cx="36000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Average On-Time Delivery:</a:t>
            </a:r>
            <a:r>
              <a:rPr lang="en-US" dirty="0"/>
              <a:t> 65.58%</a:t>
            </a:r>
            <a:endParaRPr dirty="0"/>
          </a:p>
        </p:txBody>
      </p:sp>
      <p:sp>
        <p:nvSpPr>
          <p:cNvPr id="315" name="Google Shape;315;p40"/>
          <p:cNvSpPr txBox="1">
            <a:spLocks noGrp="1"/>
          </p:cNvSpPr>
          <p:nvPr>
            <p:ph type="title" idx="3"/>
          </p:nvPr>
        </p:nvSpPr>
        <p:spPr>
          <a:xfrm>
            <a:off x="7704125" y="2438652"/>
            <a:ext cx="726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6" name="Google Shape;316;p40"/>
          <p:cNvSpPr txBox="1">
            <a:spLocks noGrp="1"/>
          </p:cNvSpPr>
          <p:nvPr>
            <p:ph type="subTitle" idx="4"/>
          </p:nvPr>
        </p:nvSpPr>
        <p:spPr>
          <a:xfrm>
            <a:off x="713224" y="3516121"/>
            <a:ext cx="4661209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Overall Variance Trend:</a:t>
            </a:r>
            <a:r>
              <a:rPr lang="en-US" dirty="0"/>
              <a:t> Mostly negative → cost overruns</a:t>
            </a:r>
            <a:endParaRPr dirty="0"/>
          </a:p>
        </p:txBody>
      </p:sp>
      <p:sp>
        <p:nvSpPr>
          <p:cNvPr id="317" name="Google Shape;317;p40"/>
          <p:cNvSpPr txBox="1">
            <a:spLocks noGrp="1"/>
          </p:cNvSpPr>
          <p:nvPr>
            <p:ph type="title" idx="5"/>
          </p:nvPr>
        </p:nvSpPr>
        <p:spPr>
          <a:xfrm>
            <a:off x="7704125" y="1705249"/>
            <a:ext cx="7266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8" name="Google Shape;318;p40"/>
          <p:cNvSpPr txBox="1">
            <a:spLocks noGrp="1"/>
          </p:cNvSpPr>
          <p:nvPr>
            <p:ph type="subTitle" idx="6"/>
          </p:nvPr>
        </p:nvSpPr>
        <p:spPr>
          <a:xfrm>
            <a:off x="713225" y="2045887"/>
            <a:ext cx="36000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b="1" dirty="0"/>
              <a:t>Average Client Satisfaction:</a:t>
            </a:r>
            <a:r>
              <a:rPr lang="fr-FR" dirty="0"/>
              <a:t> 5.72 / 10</a:t>
            </a:r>
            <a:endParaRPr dirty="0"/>
          </a:p>
        </p:txBody>
      </p:sp>
      <p:sp>
        <p:nvSpPr>
          <p:cNvPr id="319" name="Google Shape;319;p40"/>
          <p:cNvSpPr txBox="1">
            <a:spLocks noGrp="1"/>
          </p:cNvSpPr>
          <p:nvPr>
            <p:ph type="title" idx="7"/>
          </p:nvPr>
        </p:nvSpPr>
        <p:spPr>
          <a:xfrm>
            <a:off x="7704125" y="3172768"/>
            <a:ext cx="726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0" name="Google Shape;320;p40"/>
          <p:cNvSpPr txBox="1">
            <a:spLocks noGrp="1"/>
          </p:cNvSpPr>
          <p:nvPr>
            <p:ph type="subTitle" idx="8"/>
          </p:nvPr>
        </p:nvSpPr>
        <p:spPr>
          <a:xfrm>
            <a:off x="713225" y="1317198"/>
            <a:ext cx="36000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Total Budget </a:t>
            </a:r>
            <a:r>
              <a:rPr lang="en-US" b="1" dirty="0" smtClean="0"/>
              <a:t>Analyzed: </a:t>
            </a:r>
            <a:r>
              <a:rPr lang="en-US" dirty="0" smtClean="0"/>
              <a:t> </a:t>
            </a:r>
            <a:r>
              <a:rPr lang="en-US" dirty="0"/>
              <a:t>₹10,771,100,000</a:t>
            </a:r>
            <a:endParaRPr dirty="0"/>
          </a:p>
        </p:txBody>
      </p:sp>
      <p:cxnSp>
        <p:nvCxnSpPr>
          <p:cNvPr id="325" name="Google Shape;325;p40"/>
          <p:cNvCxnSpPr/>
          <p:nvPr/>
        </p:nvCxnSpPr>
        <p:spPr>
          <a:xfrm>
            <a:off x="713224" y="1639108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40"/>
          <p:cNvCxnSpPr/>
          <p:nvPr/>
        </p:nvCxnSpPr>
        <p:spPr>
          <a:xfrm>
            <a:off x="713224" y="2375466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40"/>
          <p:cNvCxnSpPr/>
          <p:nvPr/>
        </p:nvCxnSpPr>
        <p:spPr>
          <a:xfrm>
            <a:off x="713224" y="3107262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40"/>
          <p:cNvCxnSpPr/>
          <p:nvPr/>
        </p:nvCxnSpPr>
        <p:spPr>
          <a:xfrm>
            <a:off x="713392" y="1052190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327;p40"/>
          <p:cNvCxnSpPr/>
          <p:nvPr/>
        </p:nvCxnSpPr>
        <p:spPr>
          <a:xfrm>
            <a:off x="713224" y="3866152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319;p40"/>
          <p:cNvSpPr txBox="1">
            <a:spLocks/>
          </p:cNvSpPr>
          <p:nvPr/>
        </p:nvSpPr>
        <p:spPr>
          <a:xfrm>
            <a:off x="7744554" y="3995668"/>
            <a:ext cx="726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None/>
              <a:defRPr sz="40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 SemiBold"/>
              <a:buNone/>
              <a:defRPr sz="3000" b="0" i="0" u="none" strike="noStrike" cap="none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 SemiBold"/>
              <a:buNone/>
              <a:defRPr sz="3000" b="0" i="0" u="none" strike="noStrike" cap="none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 SemiBold"/>
              <a:buNone/>
              <a:defRPr sz="3000" b="0" i="0" u="none" strike="noStrike" cap="none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 SemiBold"/>
              <a:buNone/>
              <a:defRPr sz="3000" b="0" i="0" u="none" strike="noStrike" cap="none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 SemiBold"/>
              <a:buNone/>
              <a:defRPr sz="3000" b="0" i="0" u="none" strike="noStrike" cap="none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 SemiBold"/>
              <a:buNone/>
              <a:defRPr sz="3000" b="0" i="0" u="none" strike="noStrike" cap="none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 SemiBold"/>
              <a:buNone/>
              <a:defRPr sz="3000" b="0" i="0" u="none" strike="noStrike" cap="none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 SemiBold"/>
              <a:buNone/>
              <a:defRPr sz="3000" b="0" i="0" u="none" strike="noStrike" cap="none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r>
              <a:rPr lang="en" dirty="0" smtClean="0"/>
              <a:t>05</a:t>
            </a:r>
            <a:endParaRPr lang="en" dirty="0"/>
          </a:p>
        </p:txBody>
      </p:sp>
      <p:sp>
        <p:nvSpPr>
          <p:cNvPr id="6" name="Rectangle 5"/>
          <p:cNvSpPr/>
          <p:nvPr/>
        </p:nvSpPr>
        <p:spPr>
          <a:xfrm>
            <a:off x="713391" y="4069308"/>
            <a:ext cx="38585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Encode Sans Semi Condensed" charset="0"/>
              </a:rPr>
              <a:t>Project Completion Split:                                               </a:t>
            </a:r>
            <a:r>
              <a:rPr lang="en-US" dirty="0" smtClean="0">
                <a:solidFill>
                  <a:schemeClr val="tx1"/>
                </a:solidFill>
                <a:latin typeface="Encode Sans Semi Condensed" charset="0"/>
              </a:rPr>
              <a:t>Completed</a:t>
            </a:r>
            <a:r>
              <a:rPr lang="en-US" dirty="0">
                <a:solidFill>
                  <a:schemeClr val="tx1"/>
                </a:solidFill>
                <a:latin typeface="Encode Sans Semi Condensed" charset="0"/>
              </a:rPr>
              <a:t>: 25.79% </a:t>
            </a:r>
            <a:r>
              <a:rPr lang="en-US" dirty="0" smtClean="0">
                <a:solidFill>
                  <a:schemeClr val="tx1"/>
                </a:solidFill>
                <a:latin typeface="Encode Sans Semi Condensed" charset="0"/>
              </a:rPr>
              <a:t>, Delayed</a:t>
            </a:r>
            <a:r>
              <a:rPr lang="en-US" dirty="0">
                <a:solidFill>
                  <a:schemeClr val="tx1"/>
                </a:solidFill>
                <a:latin typeface="Encode Sans Semi Condensed" charset="0"/>
              </a:rPr>
              <a:t>: 24.70%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subTitle" idx="3"/>
          </p:nvPr>
        </p:nvSpPr>
        <p:spPr>
          <a:xfrm>
            <a:off x="886073" y="1094644"/>
            <a:ext cx="7175575" cy="3253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dirty="0"/>
              <a:t>Highest-budget project categories:</a:t>
            </a:r>
          </a:p>
          <a:p>
            <a:pPr marL="482600" indent="-342900" algn="l">
              <a:buFont typeface="+mj-lt"/>
              <a:buAutoNum type="arabicPeriod"/>
            </a:pPr>
            <a:r>
              <a:rPr lang="en-US" dirty="0"/>
              <a:t>Website Revamp</a:t>
            </a:r>
          </a:p>
          <a:p>
            <a:pPr marL="482600" indent="-342900" algn="l">
              <a:buFont typeface="+mj-lt"/>
              <a:buAutoNum type="arabicPeriod"/>
            </a:pPr>
            <a:r>
              <a:rPr lang="en-US" dirty="0"/>
              <a:t>Cloud Migration</a:t>
            </a:r>
          </a:p>
          <a:p>
            <a:pPr marL="482600" indent="-342900" algn="l">
              <a:buFont typeface="+mj-lt"/>
              <a:buAutoNum type="arabicPeriod"/>
            </a:pPr>
            <a:r>
              <a:rPr lang="en-US" dirty="0"/>
              <a:t>Data Warehouse </a:t>
            </a:r>
            <a:r>
              <a:rPr lang="en-US" dirty="0" smtClean="0"/>
              <a:t>Setup</a:t>
            </a:r>
          </a:p>
          <a:p>
            <a:pPr marL="139700" indent="0" algn="l"/>
            <a:endParaRPr lang="en-US" dirty="0" smtClean="0"/>
          </a:p>
          <a:p>
            <a:pPr algn="l"/>
            <a:r>
              <a:rPr lang="en-US" b="1" dirty="0"/>
              <a:t>Top 3 Clients by Budget:</a:t>
            </a:r>
            <a:endParaRPr lang="en-US" dirty="0"/>
          </a:p>
          <a:p>
            <a:pPr marL="482600" indent="-342900" algn="l">
              <a:buFont typeface="+mj-lt"/>
              <a:buAutoNum type="arabicPeriod"/>
            </a:pPr>
            <a:r>
              <a:rPr lang="en-US" dirty="0"/>
              <a:t>TCS </a:t>
            </a:r>
            <a:r>
              <a:rPr lang="en-US" dirty="0" smtClean="0"/>
              <a:t>- </a:t>
            </a:r>
            <a:r>
              <a:rPr lang="en-US" dirty="0"/>
              <a:t>₹20,000,000</a:t>
            </a:r>
          </a:p>
          <a:p>
            <a:pPr marL="482600" indent="-342900" algn="l">
              <a:buFont typeface="+mj-lt"/>
              <a:buAutoNum type="arabicPeriod"/>
            </a:pPr>
            <a:r>
              <a:rPr lang="en-US" dirty="0"/>
              <a:t>EY </a:t>
            </a:r>
            <a:r>
              <a:rPr lang="en-US" dirty="0" smtClean="0"/>
              <a:t>- </a:t>
            </a:r>
            <a:r>
              <a:rPr lang="en-US" dirty="0"/>
              <a:t>₹20,000,000</a:t>
            </a:r>
          </a:p>
          <a:p>
            <a:pPr marL="482600" indent="-342900" algn="l">
              <a:buFont typeface="+mj-lt"/>
              <a:buAutoNum type="arabicPeriod"/>
            </a:pPr>
            <a:r>
              <a:rPr lang="en-US" dirty="0"/>
              <a:t>Accenture </a:t>
            </a:r>
            <a:r>
              <a:rPr lang="en-US" dirty="0" smtClean="0"/>
              <a:t>-₹19,900,000</a:t>
            </a:r>
            <a:endParaRPr lang="en-US" dirty="0"/>
          </a:p>
          <a:p>
            <a:pPr marL="139700" indent="0" algn="l"/>
            <a:endParaRPr lang="en-US" dirty="0"/>
          </a:p>
        </p:txBody>
      </p:sp>
      <p:cxnSp>
        <p:nvCxnSpPr>
          <p:cNvPr id="346" name="Google Shape;346;p42"/>
          <p:cNvCxnSpPr/>
          <p:nvPr/>
        </p:nvCxnSpPr>
        <p:spPr>
          <a:xfrm>
            <a:off x="713392" y="885983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333;p41"/>
          <p:cNvSpPr txBox="1">
            <a:spLocks noGrp="1"/>
          </p:cNvSpPr>
          <p:nvPr>
            <p:ph type="title"/>
          </p:nvPr>
        </p:nvSpPr>
        <p:spPr>
          <a:xfrm>
            <a:off x="839905" y="227459"/>
            <a:ext cx="4571700" cy="7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Budget Insights</a:t>
            </a:r>
            <a:endParaRPr sz="4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44"/>
          <p:cNvCxnSpPr/>
          <p:nvPr/>
        </p:nvCxnSpPr>
        <p:spPr>
          <a:xfrm>
            <a:off x="713392" y="1052190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ubtitle 1"/>
          <p:cNvSpPr>
            <a:spLocks noGrp="1"/>
          </p:cNvSpPr>
          <p:nvPr>
            <p:ph type="subTitle" idx="2"/>
          </p:nvPr>
        </p:nvSpPr>
        <p:spPr>
          <a:xfrm>
            <a:off x="914092" y="1424948"/>
            <a:ext cx="7343499" cy="2412000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Majority of projects run </a:t>
            </a:r>
            <a:r>
              <a:rPr lang="en-US" b="1" dirty="0"/>
              <a:t>over budget</a:t>
            </a:r>
            <a:r>
              <a:rPr lang="en-US" dirty="0"/>
              <a:t> (negative variance)</a:t>
            </a:r>
          </a:p>
          <a:p>
            <a:pPr marL="482600" indent="-342900">
              <a:buFont typeface="+mj-lt"/>
              <a:buAutoNum type="arabicPeriod"/>
            </a:pPr>
            <a:r>
              <a:rPr lang="en-US" b="1" dirty="0"/>
              <a:t>High-priority projects</a:t>
            </a:r>
            <a:r>
              <a:rPr lang="en-US" dirty="0"/>
              <a:t> show the highest losses on average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Variance patterns indicate weak cost control across clients</a:t>
            </a:r>
          </a:p>
        </p:txBody>
      </p:sp>
      <p:sp>
        <p:nvSpPr>
          <p:cNvPr id="9" name="Google Shape;333;p41"/>
          <p:cNvSpPr txBox="1">
            <a:spLocks noGrp="1"/>
          </p:cNvSpPr>
          <p:nvPr>
            <p:ph type="title"/>
          </p:nvPr>
        </p:nvSpPr>
        <p:spPr>
          <a:xfrm>
            <a:off x="778762" y="149291"/>
            <a:ext cx="5528731" cy="9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arlow Semi Condensed"/>
              <a:buNone/>
              <a:defRPr sz="4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Variance Insights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"/>
          <p:cNvSpPr txBox="1">
            <a:spLocks noGrp="1"/>
          </p:cNvSpPr>
          <p:nvPr>
            <p:ph type="title"/>
          </p:nvPr>
        </p:nvSpPr>
        <p:spPr>
          <a:xfrm>
            <a:off x="713392" y="314396"/>
            <a:ext cx="7717500" cy="737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400" dirty="0"/>
              <a:t>Schedule</a:t>
            </a:r>
            <a:r>
              <a:rPr lang="en-US" dirty="0"/>
              <a:t> (</a:t>
            </a:r>
            <a:r>
              <a:rPr lang="en-US" dirty="0" smtClean="0"/>
              <a:t>On-Time </a:t>
            </a:r>
            <a:r>
              <a:rPr lang="en-US" dirty="0"/>
              <a:t>%)</a:t>
            </a:r>
            <a:endParaRPr dirty="0"/>
          </a:p>
        </p:txBody>
      </p:sp>
      <p:sp>
        <p:nvSpPr>
          <p:cNvPr id="370" name="Google Shape;370;p45"/>
          <p:cNvSpPr txBox="1">
            <a:spLocks noGrp="1"/>
          </p:cNvSpPr>
          <p:nvPr>
            <p:ph type="body" idx="1"/>
          </p:nvPr>
        </p:nvSpPr>
        <p:spPr>
          <a:xfrm>
            <a:off x="805200" y="1251693"/>
            <a:ext cx="7359086" cy="20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indent="-34290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small set of projects achieve </a:t>
            </a:r>
            <a:r>
              <a:rPr lang="en-US" b="1" dirty="0"/>
              <a:t>100% on-time performance</a:t>
            </a:r>
            <a:r>
              <a:rPr lang="en-US" dirty="0"/>
              <a:t>, showing strong adherence to schedule in specific cases.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However, the </a:t>
            </a:r>
            <a:r>
              <a:rPr lang="en-US" b="1" dirty="0"/>
              <a:t>overall on-time performance remains moderate (≈65%)</a:t>
            </a:r>
            <a:r>
              <a:rPr lang="en-US" dirty="0"/>
              <a:t>, meaning most projects do </a:t>
            </a:r>
            <a:r>
              <a:rPr lang="en-US" b="1" dirty="0"/>
              <a:t>not</a:t>
            </a:r>
            <a:r>
              <a:rPr lang="en-US" dirty="0"/>
              <a:t> reach full schedule compliance.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Only a few projects fall to </a:t>
            </a:r>
            <a:r>
              <a:rPr lang="en-US" b="1" dirty="0"/>
              <a:t>30% on-time</a:t>
            </a:r>
            <a:r>
              <a:rPr lang="en-US" dirty="0"/>
              <a:t>, indicating </a:t>
            </a:r>
            <a:r>
              <a:rPr lang="en-US" b="1" dirty="0"/>
              <a:t>isolated</a:t>
            </a:r>
            <a:r>
              <a:rPr lang="en-US" dirty="0"/>
              <a:t> severe delays rather than a widespread pattern.</a:t>
            </a:r>
          </a:p>
        </p:txBody>
      </p:sp>
      <p:cxnSp>
        <p:nvCxnSpPr>
          <p:cNvPr id="371" name="Google Shape;371;p45"/>
          <p:cNvCxnSpPr/>
          <p:nvPr/>
        </p:nvCxnSpPr>
        <p:spPr>
          <a:xfrm>
            <a:off x="713392" y="1052190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>
            <a:spLocks noGrp="1"/>
          </p:cNvSpPr>
          <p:nvPr>
            <p:ph type="subTitle" idx="2"/>
          </p:nvPr>
        </p:nvSpPr>
        <p:spPr>
          <a:xfrm>
            <a:off x="713392" y="1261824"/>
            <a:ext cx="5752722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indent="-342900" algn="l">
              <a:buFont typeface="+mj-lt"/>
              <a:buAutoNum type="arabicPeriod"/>
            </a:pPr>
            <a:r>
              <a:rPr lang="en-US" dirty="0"/>
              <a:t>Overall satisfaction is </a:t>
            </a:r>
            <a:r>
              <a:rPr lang="en-US" b="1" dirty="0"/>
              <a:t>moderate (5.72/10)</a:t>
            </a:r>
            <a:endParaRPr lang="en-US" dirty="0"/>
          </a:p>
          <a:p>
            <a:pPr marL="482600" indent="-342900" algn="l">
              <a:buFont typeface="+mj-lt"/>
              <a:buAutoNum type="arabicPeriod"/>
            </a:pPr>
            <a:r>
              <a:rPr lang="en-US" dirty="0"/>
              <a:t>Highest satisfaction: </a:t>
            </a:r>
            <a:r>
              <a:rPr lang="en-US" b="1" dirty="0"/>
              <a:t>PwC, KPMG</a:t>
            </a:r>
            <a:endParaRPr lang="en-US" dirty="0"/>
          </a:p>
          <a:p>
            <a:pPr marL="482600" indent="-342900" algn="l">
              <a:buFont typeface="+mj-lt"/>
              <a:buAutoNum type="arabicPeriod"/>
            </a:pPr>
            <a:r>
              <a:rPr lang="en-US" dirty="0"/>
              <a:t>Lowest satisfaction: </a:t>
            </a:r>
            <a:r>
              <a:rPr lang="en-US" b="1" dirty="0"/>
              <a:t>Infosys Ltd</a:t>
            </a:r>
            <a:endParaRPr lang="en-US" dirty="0"/>
          </a:p>
        </p:txBody>
      </p:sp>
      <p:cxnSp>
        <p:nvCxnSpPr>
          <p:cNvPr id="382" name="Google Shape;382;p46"/>
          <p:cNvCxnSpPr/>
          <p:nvPr/>
        </p:nvCxnSpPr>
        <p:spPr>
          <a:xfrm>
            <a:off x="713392" y="885983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333;p41"/>
          <p:cNvSpPr txBox="1">
            <a:spLocks/>
          </p:cNvSpPr>
          <p:nvPr/>
        </p:nvSpPr>
        <p:spPr>
          <a:xfrm>
            <a:off x="564158" y="158621"/>
            <a:ext cx="5528731" cy="9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arlow Semi Condensed"/>
              <a:buNone/>
              <a:defRPr sz="4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Client Satisfaction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>
            <a:spLocks noGrp="1"/>
          </p:cNvSpPr>
          <p:nvPr>
            <p:ph type="subTitle" idx="2"/>
          </p:nvPr>
        </p:nvSpPr>
        <p:spPr>
          <a:xfrm>
            <a:off x="1135801" y="3099955"/>
            <a:ext cx="5752722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/>
            <a:r>
              <a:rPr lang="en-US" dirty="0"/>
              <a:t>Balanced distribution → </a:t>
            </a:r>
            <a:r>
              <a:rPr lang="en-US" b="1" dirty="0"/>
              <a:t>no category strongly dominates</a:t>
            </a:r>
            <a:r>
              <a:rPr lang="en-US" dirty="0"/>
              <a:t>, but delays are significant.</a:t>
            </a:r>
          </a:p>
        </p:txBody>
      </p:sp>
      <p:cxnSp>
        <p:nvCxnSpPr>
          <p:cNvPr id="382" name="Google Shape;382;p46"/>
          <p:cNvCxnSpPr/>
          <p:nvPr/>
        </p:nvCxnSpPr>
        <p:spPr>
          <a:xfrm>
            <a:off x="713392" y="885983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333;p41"/>
          <p:cNvSpPr txBox="1">
            <a:spLocks/>
          </p:cNvSpPr>
          <p:nvPr/>
        </p:nvSpPr>
        <p:spPr>
          <a:xfrm>
            <a:off x="564157" y="158621"/>
            <a:ext cx="5528731" cy="9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arlow Semi Condensed"/>
              <a:buNone/>
              <a:defRPr sz="4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Status Distribution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DAF79039-E32E-4CB4-9EEE-2CA4E450B74D}"/>
              </a:ext>
              <a:ext uri="{147F2762-F138-4A5C-976F-8EAC2B608ADB}">
                <a16:predDERef xmlns="" xmlns:xdr="http://schemas.openxmlformats.org/drawingml/2006/spreadsheetDrawing" xmlns:a16="http://schemas.microsoft.com/office/drawing/2014/main" xmlns:lc="http://schemas.openxmlformats.org/drawingml/2006/lockedCanvas" pred="{2FA5129E-A2CA-49E2-934A-AFC07FE245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577776"/>
              </p:ext>
            </p:extLst>
          </p:nvPr>
        </p:nvGraphicFramePr>
        <p:xfrm>
          <a:off x="-945881" y="1061521"/>
          <a:ext cx="5956419" cy="200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273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Google Shape;382;p46"/>
          <p:cNvCxnSpPr/>
          <p:nvPr/>
        </p:nvCxnSpPr>
        <p:spPr>
          <a:xfrm>
            <a:off x="713391" y="106326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33;p41"/>
          <p:cNvSpPr txBox="1">
            <a:spLocks/>
          </p:cNvSpPr>
          <p:nvPr/>
        </p:nvSpPr>
        <p:spPr>
          <a:xfrm>
            <a:off x="713391" y="257251"/>
            <a:ext cx="8001401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arlow Semi Condensed"/>
              <a:buNone/>
              <a:defRPr sz="4500" b="1" i="0" u="none" strike="noStrike" cap="non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Interactive Dashboard Overview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1722" y="4292081"/>
            <a:ext cx="5206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Double-click to explore filters and view dynamic insights.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397248"/>
              </p:ext>
            </p:extLst>
          </p:nvPr>
        </p:nvGraphicFramePr>
        <p:xfrm>
          <a:off x="951722" y="1362268"/>
          <a:ext cx="7479169" cy="2911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Worksheet" r:id="rId4" imgW="12353784" imgH="7067464" progId="Excel.Sheet.12">
                  <p:link updateAutomatic="1"/>
                </p:oleObj>
              </mc:Choice>
              <mc:Fallback>
                <p:oleObj name="Worksheet" r:id="rId4" imgW="12353784" imgH="7067464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1722" y="1362268"/>
                        <a:ext cx="7479169" cy="29111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54906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Indian Business Project Management by Slidesgo">
  <a:themeElements>
    <a:clrScheme name="Simple Light">
      <a:dk1>
        <a:srgbClr val="000000"/>
      </a:dk1>
      <a:lt1>
        <a:srgbClr val="FFFFFF"/>
      </a:lt1>
      <a:dk2>
        <a:srgbClr val="50B458"/>
      </a:dk2>
      <a:lt2>
        <a:srgbClr val="999999"/>
      </a:lt2>
      <a:accent1>
        <a:srgbClr val="43434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692</Words>
  <Application>Microsoft Office PowerPoint</Application>
  <PresentationFormat>On-screen Show (16:9)</PresentationFormat>
  <Paragraphs>99</Paragraphs>
  <Slides>15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Encode Sans Semi Condensed</vt:lpstr>
      <vt:lpstr>Barlow Semi Condensed</vt:lpstr>
      <vt:lpstr>Batang</vt:lpstr>
      <vt:lpstr>Encode Sans Semi Condensed Light</vt:lpstr>
      <vt:lpstr>Barlow Semi Condensed SemiBold</vt:lpstr>
      <vt:lpstr>Barlow Semi Condensed Light</vt:lpstr>
      <vt:lpstr>Do Hyeon</vt:lpstr>
      <vt:lpstr>Simple Indian Business Project Management by Slidesgo</vt:lpstr>
      <vt:lpstr>C:\Users\USER\Downloads\IT_Project_Management_Tracker.xlsx</vt:lpstr>
      <vt:lpstr>IT Project Management Dashboard</vt:lpstr>
      <vt:lpstr>Dashboard Overview</vt:lpstr>
      <vt:lpstr>Key Metrics</vt:lpstr>
      <vt:lpstr>Budget Insights</vt:lpstr>
      <vt:lpstr>Variance Insights</vt:lpstr>
      <vt:lpstr>Schedule (On-Time %)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Project Management Dashboard</dc:title>
  <cp:lastModifiedBy>USER</cp:lastModifiedBy>
  <cp:revision>21</cp:revision>
  <dcterms:modified xsi:type="dcterms:W3CDTF">2025-11-15T05:26:21Z</dcterms:modified>
</cp:coreProperties>
</file>